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Merriweather" panose="00000500000000000000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42AA7-C7BB-40D6-9435-D2D0FA298C4A}" v="16" dt="2025-06-19T12:33:28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696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48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takeaway here is that our model has demonstrated consistent, high-performance across all 5 cross-validation folds.
We achieved a mean score of 0.9989, which is an excellent result.
Importantly, the low variance of just ±0.0002 indicates the model is performing robustly, with no signs of overfitting.
This means the model is generalizing well to new, unseen data - a critical capability for real-world deployment.
The consistent, stable performance across folds gives us confidence in the model's reliability and trustworthiness.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ruti-insights/sales-forecasting-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42732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Prediction Using Machine Learning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340066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Predicting Customer Purchase Behavior with 99.91% Accuracy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012531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Author: Shruti Jain | GitHub: </a:t>
            </a:r>
            <a:r>
              <a:rPr lang="en-US" sz="1900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github.com/shruti-insights/sales-forecasting-ml</a:t>
            </a:r>
            <a:endParaRPr lang="en-US" sz="19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A963FD-C03A-7AB9-CFA7-6EF3EA13419B}"/>
              </a:ext>
            </a:extLst>
          </p:cNvPr>
          <p:cNvSpPr/>
          <p:nvPr/>
        </p:nvSpPr>
        <p:spPr>
          <a:xfrm>
            <a:off x="12250624" y="7736306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48345"/>
            <a:ext cx="1108352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Rigorous Data Preprocessing Pipeline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590919"/>
            <a:ext cx="12902803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2345650" y="2590919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083237" y="231326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175808" y="235952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1110615" y="3578185"/>
            <a:ext cx="2500670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1110615" y="4188976"/>
            <a:ext cx="250067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11,251 raw records with quality issues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648444" y="2590919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386030" y="231326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5478601" y="235952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4413409" y="3578185"/>
            <a:ext cx="2500670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Missing Values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4413409" y="4651772"/>
            <a:ext cx="250067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12 values imputed using median (0.1% impact)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951238" y="2590919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8688824" y="231326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8781395" y="235952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7716202" y="3578185"/>
            <a:ext cx="2500670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Outlier Removal</a:t>
            </a:r>
            <a:endParaRPr lang="en-US" sz="2900" dirty="0"/>
          </a:p>
        </p:txBody>
      </p:sp>
      <p:sp>
        <p:nvSpPr>
          <p:cNvPr id="18" name="Text 16"/>
          <p:cNvSpPr/>
          <p:nvPr/>
        </p:nvSpPr>
        <p:spPr>
          <a:xfrm>
            <a:off x="7716202" y="4651772"/>
            <a:ext cx="250067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IQR method applied to sales, orders, age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12254151" y="2590919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11991737" y="231326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2084308" y="235952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  <p:sp>
        <p:nvSpPr>
          <p:cNvPr id="22" name="Text 20"/>
          <p:cNvSpPr/>
          <p:nvPr/>
        </p:nvSpPr>
        <p:spPr>
          <a:xfrm>
            <a:off x="11018996" y="3578185"/>
            <a:ext cx="2500789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</a:t>
            </a:r>
            <a:endParaRPr lang="en-US" sz="2900" dirty="0"/>
          </a:p>
        </p:txBody>
      </p:sp>
      <p:sp>
        <p:nvSpPr>
          <p:cNvPr id="23" name="Text 21"/>
          <p:cNvSpPr/>
          <p:nvPr/>
        </p:nvSpPr>
        <p:spPr>
          <a:xfrm>
            <a:off x="11018996" y="4188976"/>
            <a:ext cx="250078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10,591 clean records (94% retention)</a:t>
            </a:r>
            <a:endParaRPr lang="en-US" sz="19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169122-3935-EC58-A13C-F1A78332CA83}"/>
              </a:ext>
            </a:extLst>
          </p:cNvPr>
          <p:cNvSpPr/>
          <p:nvPr/>
        </p:nvSpPr>
        <p:spPr>
          <a:xfrm>
            <a:off x="12286720" y="7748338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79389"/>
            <a:ext cx="1026354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Robust Model Validation Approach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321963"/>
            <a:ext cx="12902803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2896195" y="3321963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633782" y="304430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726353" y="3090565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1110615" y="4309229"/>
            <a:ext cx="3601641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Train-Test Split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1110615" y="4920020"/>
            <a:ext cx="360164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80-20 stratified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299960" y="3321963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037546" y="304430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130117" y="3090565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5514380" y="4309229"/>
            <a:ext cx="3601641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Cross-Validation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5514380" y="4920020"/>
            <a:ext cx="360164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5-fold CV scores: 0.9994, 0.9987, 0.9989, 0.9988, 0.9989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11703725" y="3321963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11441311" y="304430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1533882" y="3090565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9918144" y="4309229"/>
            <a:ext cx="3601641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Metrics</a:t>
            </a:r>
            <a:endParaRPr lang="en-US" sz="2900" dirty="0"/>
          </a:p>
        </p:txBody>
      </p:sp>
      <p:sp>
        <p:nvSpPr>
          <p:cNvPr id="18" name="Text 16"/>
          <p:cNvSpPr/>
          <p:nvPr/>
        </p:nvSpPr>
        <p:spPr>
          <a:xfrm>
            <a:off x="9918144" y="5382816"/>
            <a:ext cx="360164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R², RMSE, MAE tracking</a:t>
            </a:r>
            <a:endParaRPr lang="en-US" sz="19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3894751-C7E8-538A-16F6-EAED72054049}"/>
              </a:ext>
            </a:extLst>
          </p:cNvPr>
          <p:cNvSpPr/>
          <p:nvPr/>
        </p:nvSpPr>
        <p:spPr>
          <a:xfrm>
            <a:off x="12298752" y="7760370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25855"/>
            <a:ext cx="848201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Importance Analysis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544961"/>
            <a:ext cx="6150293" cy="34441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929" y="2489359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the top factors driving sales predictions, highlighted by their relative importance scores shown in the chart.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623929" y="3895844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analysis reveals that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demographics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(including age and gender) and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purchase behavior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are the most significant features, greatly contributing to overall model accuracy.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5697141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Customer segmentation features significantly influence predictions, providing actionable insights for targeted strategies.</a:t>
            </a:r>
            <a:endParaRPr lang="en-US" sz="19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62432E-7FCD-7FDB-B12C-A69AE0A2E5BB}"/>
              </a:ext>
            </a:extLst>
          </p:cNvPr>
          <p:cNvSpPr/>
          <p:nvPr/>
        </p:nvSpPr>
        <p:spPr>
          <a:xfrm>
            <a:off x="12286720" y="7748338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54975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Dramatic Model Performance Improvement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791182"/>
            <a:ext cx="12902803" cy="2877503"/>
          </a:xfrm>
          <a:prstGeom prst="roundRect">
            <a:avLst>
              <a:gd name="adj" fmla="val 360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79038" y="2806422"/>
            <a:ext cx="128723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26093" y="2962037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Metric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347924" y="2962037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Baseline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565946" y="2962037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783967" y="2962037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Improvement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79038" y="3512463"/>
            <a:ext cx="12872323" cy="713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126093" y="3668078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R² Score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4347924" y="3668078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0.9877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565946" y="3668078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0.9991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0783967" y="3668078"/>
            <a:ext cx="272057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+1.16% </a:t>
            </a: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⬆️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79038" y="4226123"/>
            <a:ext cx="12872323" cy="713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126093" y="4381738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RMSE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4347924" y="4381738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0.0943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7565946" y="4381738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0.0253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0783967" y="4381738"/>
            <a:ext cx="272057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+73.18% </a:t>
            </a: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⬆️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879038" y="4939784"/>
            <a:ext cx="12872323" cy="713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126093" y="5095399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MAE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4347924" y="5095399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0.0392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7565946" y="5095399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0.0145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0783967" y="5095399"/>
            <a:ext cx="272057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+63.01% </a:t>
            </a: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⬆️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863798" y="594633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Improvements:</a:t>
            </a:r>
            <a:endParaRPr lang="en-US" sz="1900" dirty="0"/>
          </a:p>
        </p:txBody>
      </p:sp>
      <p:sp>
        <p:nvSpPr>
          <p:cNvPr id="25" name="Shape 23"/>
          <p:cNvSpPr/>
          <p:nvPr/>
        </p:nvSpPr>
        <p:spPr>
          <a:xfrm>
            <a:off x="863798" y="661880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956370" y="6665059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27" name="Text 25"/>
          <p:cNvSpPr/>
          <p:nvPr/>
        </p:nvSpPr>
        <p:spPr>
          <a:xfrm>
            <a:off x="1665923" y="6703576"/>
            <a:ext cx="329315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"Error reduced by 73%"</a:t>
            </a:r>
            <a:endParaRPr lang="en-US" sz="2400" dirty="0"/>
          </a:p>
        </p:txBody>
      </p:sp>
      <p:sp>
        <p:nvSpPr>
          <p:cNvPr id="28" name="Shape 26"/>
          <p:cNvSpPr/>
          <p:nvPr/>
        </p:nvSpPr>
        <p:spPr>
          <a:xfrm>
            <a:off x="5267563" y="661880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5360134" y="6665059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30" name="Text 28"/>
          <p:cNvSpPr/>
          <p:nvPr/>
        </p:nvSpPr>
        <p:spPr>
          <a:xfrm>
            <a:off x="6069687" y="6703576"/>
            <a:ext cx="329315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"Near-perfect accuracy achieved"</a:t>
            </a:r>
            <a:endParaRPr lang="en-US" sz="2400" dirty="0"/>
          </a:p>
        </p:txBody>
      </p:sp>
      <p:sp>
        <p:nvSpPr>
          <p:cNvPr id="31" name="Shape 29"/>
          <p:cNvSpPr/>
          <p:nvPr/>
        </p:nvSpPr>
        <p:spPr>
          <a:xfrm>
            <a:off x="9671328" y="661880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9763899" y="6665059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33" name="Text 31"/>
          <p:cNvSpPr/>
          <p:nvPr/>
        </p:nvSpPr>
        <p:spPr>
          <a:xfrm>
            <a:off x="10473452" y="6703576"/>
            <a:ext cx="329315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"Production-ready performance"</a:t>
            </a:r>
            <a:endParaRPr lang="en-US" sz="2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C0577AB-C101-287E-856A-DC50B58412CA}"/>
              </a:ext>
            </a:extLst>
          </p:cNvPr>
          <p:cNvSpPr/>
          <p:nvPr/>
        </p:nvSpPr>
        <p:spPr>
          <a:xfrm>
            <a:off x="12286720" y="7760370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6874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Consistent Performance Across All Folds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281488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Experience stable results with a mean score of 0.9989 across 5 cross-validation folds. The low variance of ±0.0002 indicates robust performance. Insights reveal no overfitting, highlighting the model's strong generalization to new data.</a:t>
            </a:r>
            <a:endParaRPr lang="en-US" sz="19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2CA8BF-E804-0EC8-D8EE-96E38BF10F31}"/>
              </a:ext>
            </a:extLst>
          </p:cNvPr>
          <p:cNvSpPr/>
          <p:nvPr/>
        </p:nvSpPr>
        <p:spPr>
          <a:xfrm>
            <a:off x="12238592" y="7736306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4523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Performance &amp; Recommendations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2981325"/>
            <a:ext cx="22664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0.9991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863798" y="4104203"/>
            <a:ext cx="226647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R² Score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3798" y="4637722"/>
            <a:ext cx="226647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Achieved 99.91% accuracy.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438763" y="2981325"/>
            <a:ext cx="22664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73%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3438763" y="4104203"/>
            <a:ext cx="2266474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RMSE Improved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3438763" y="5023247"/>
            <a:ext cx="226647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Significant reduction in error.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013728" y="2981325"/>
            <a:ext cx="22664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63%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6013728" y="4104203"/>
            <a:ext cx="226647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MAE Improved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013728" y="4637722"/>
            <a:ext cx="226647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prediction precision.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63798" y="6099810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unmarried females aged 26-35. Expand food offerings. Focus on Maharashtra, UP, Karnataka. Develop premium offerings for IT/Healthcare professionals.</a:t>
            </a:r>
            <a:endParaRPr lang="en-US" sz="19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F7A058-938E-A443-90C4-0526162287FC}"/>
              </a:ext>
            </a:extLst>
          </p:cNvPr>
          <p:cNvSpPr/>
          <p:nvPr/>
        </p:nvSpPr>
        <p:spPr>
          <a:xfrm>
            <a:off x="12214528" y="7748338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65584"/>
            <a:ext cx="8827175" cy="6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 &amp; Project Success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63798" y="1892975"/>
            <a:ext cx="4152900" cy="5470922"/>
          </a:xfrm>
          <a:prstGeom prst="roundRect">
            <a:avLst>
              <a:gd name="adj" fmla="val 224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93470" y="2122646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Success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093470" y="2602944"/>
            <a:ext cx="3693557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✓ Achieved a near-perfect 99.91% prediction accuracy (R² score), a +1.16% improvement.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093470" y="3802380"/>
            <a:ext cx="3693557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✓ Created 23 robust engineered features, significantly influencing prediction accuracy.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093470" y="5001816"/>
            <a:ext cx="3693557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✓ Built a production-ready ML pipeline, ensuring automated and scalable sales forecasting.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38750" y="1892975"/>
            <a:ext cx="4152900" cy="5470922"/>
          </a:xfrm>
          <a:prstGeom prst="roundRect">
            <a:avLst>
              <a:gd name="adj" fmla="val 224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468422" y="2122646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Insights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468422" y="2602944"/>
            <a:ext cx="3693557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✓ Female customers, particularly unmarried women aged 26-35, drive 70% of total revenue.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468422" y="3802380"/>
            <a:ext cx="3693557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✓ Identified key high-growth geographic markets: Maharashtra, Uttar Pradesh, and Karnataka.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5468421" y="5220750"/>
            <a:ext cx="3693557" cy="1777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✓ Uncovered strong correlation with food category sales; recommended expanding offerings for IT/Healthcare professionals.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9613702" y="1892975"/>
            <a:ext cx="4152900" cy="5470922"/>
          </a:xfrm>
          <a:prstGeom prst="roundRect">
            <a:avLst>
              <a:gd name="adj" fmla="val 224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843373" y="2122646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Value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843373" y="2602944"/>
            <a:ext cx="3693557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✓ Enabled precise, data-driven decision making across marketing, product, and sales strategies.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843373" y="4157782"/>
            <a:ext cx="3693557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✓ Improved customer targeting precision for campaigns by identifying key demographic and behavioral segments.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9843373" y="5712619"/>
            <a:ext cx="3693557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✓ Automated revenue forecasting, reducing manual effort and enhancing the reliability of financial planning.</a:t>
            </a:r>
            <a:endParaRPr lang="en-US" sz="17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FEF46B-2680-7CF7-F280-4472D13C2ECE}"/>
              </a:ext>
            </a:extLst>
          </p:cNvPr>
          <p:cNvSpPr/>
          <p:nvPr/>
        </p:nvSpPr>
        <p:spPr>
          <a:xfrm>
            <a:off x="12298752" y="7748338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45738"/>
            <a:ext cx="617636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Presentation Agenda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4940022"/>
            <a:ext cx="12902803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2581632" y="4199573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319218" y="466236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411790" y="470862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1110615" y="2796183"/>
            <a:ext cx="2972514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🎯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Business Problem &amp; Objectives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4468892" y="4940022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4206478" y="466236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4299049" y="470862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2997875" y="5927288"/>
            <a:ext cx="2972514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📊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Dataset Overview &amp; EDA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6356271" y="4199573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6093857" y="466236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186428" y="470862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3"/>
          <p:cNvSpPr/>
          <p:nvPr/>
        </p:nvSpPr>
        <p:spPr>
          <a:xfrm>
            <a:off x="4885253" y="2410658"/>
            <a:ext cx="2972514" cy="1542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⚙️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Data Preprocessing &amp; Feature Engineering</a:t>
            </a:r>
            <a:endParaRPr lang="en-US" sz="2400" dirty="0"/>
          </a:p>
        </p:txBody>
      </p:sp>
      <p:sp>
        <p:nvSpPr>
          <p:cNvPr id="16" name="Shape 14"/>
          <p:cNvSpPr/>
          <p:nvPr/>
        </p:nvSpPr>
        <p:spPr>
          <a:xfrm>
            <a:off x="8243530" y="4940022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981117" y="466236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8073688" y="470862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  <p:sp>
        <p:nvSpPr>
          <p:cNvPr id="19" name="Text 17"/>
          <p:cNvSpPr/>
          <p:nvPr/>
        </p:nvSpPr>
        <p:spPr>
          <a:xfrm>
            <a:off x="6772513" y="5927288"/>
            <a:ext cx="2972514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🤖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Model Development &amp; Selection</a:t>
            </a:r>
            <a:endParaRPr lang="en-US" sz="2400" dirty="0"/>
          </a:p>
        </p:txBody>
      </p:sp>
      <p:sp>
        <p:nvSpPr>
          <p:cNvPr id="20" name="Shape 18"/>
          <p:cNvSpPr/>
          <p:nvPr/>
        </p:nvSpPr>
        <p:spPr>
          <a:xfrm>
            <a:off x="10130909" y="4199573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9868495" y="466236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9961066" y="470862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900" dirty="0"/>
          </a:p>
        </p:txBody>
      </p:sp>
      <p:sp>
        <p:nvSpPr>
          <p:cNvPr id="23" name="Text 21"/>
          <p:cNvSpPr/>
          <p:nvPr/>
        </p:nvSpPr>
        <p:spPr>
          <a:xfrm>
            <a:off x="8659892" y="3181707"/>
            <a:ext cx="2972514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📈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Results &amp; Recommendations</a:t>
            </a:r>
            <a:endParaRPr lang="en-US" sz="2400" dirty="0"/>
          </a:p>
        </p:txBody>
      </p:sp>
      <p:sp>
        <p:nvSpPr>
          <p:cNvPr id="24" name="Shape 22"/>
          <p:cNvSpPr/>
          <p:nvPr/>
        </p:nvSpPr>
        <p:spPr>
          <a:xfrm>
            <a:off x="12018169" y="4940022"/>
            <a:ext cx="30480" cy="74045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11755755" y="466236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11848326" y="470862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2900" dirty="0"/>
          </a:p>
        </p:txBody>
      </p:sp>
      <p:sp>
        <p:nvSpPr>
          <p:cNvPr id="27" name="Text 25"/>
          <p:cNvSpPr/>
          <p:nvPr/>
        </p:nvSpPr>
        <p:spPr>
          <a:xfrm>
            <a:off x="10547152" y="5927288"/>
            <a:ext cx="2972514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🚀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Future Enhancements &amp; Q&amp;A</a:t>
            </a:r>
            <a:endParaRPr lang="en-US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089E6B4-BB67-B883-8608-6B79AFFABDF8}"/>
              </a:ext>
            </a:extLst>
          </p:cNvPr>
          <p:cNvSpPr/>
          <p:nvPr/>
        </p:nvSpPr>
        <p:spPr>
          <a:xfrm>
            <a:off x="12298749" y="7760370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251" y="678418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862251" y="1424345"/>
            <a:ext cx="1290589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 customer sales accurately.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62251" y="2230398"/>
            <a:ext cx="1290589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top revenue segments.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62251" y="3036451"/>
            <a:ext cx="1290589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 purchasing factors.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62251" y="3921085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Value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862251" y="4562356"/>
            <a:ext cx="1290589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 data-driven marketing.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62251" y="5368409"/>
            <a:ext cx="1290589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 inventory.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62251" y="6174462"/>
            <a:ext cx="1290589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 customer targeting.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62251" y="6980515"/>
            <a:ext cx="1290589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 revenue forecasting.</a:t>
            </a:r>
            <a:endParaRPr 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4088E6-65B7-5033-43D5-6160891D5193}"/>
              </a:ext>
            </a:extLst>
          </p:cNvPr>
          <p:cNvSpPr/>
          <p:nvPr/>
        </p:nvSpPr>
        <p:spPr>
          <a:xfrm>
            <a:off x="12298752" y="7760370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343263"/>
            <a:ext cx="3898940" cy="38989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5519857"/>
            <a:ext cx="374403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Accurate Sales Prediction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863798" y="615219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ML model with 99.91% accuracy (R² &gt; 0.85)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576" y="1343263"/>
            <a:ext cx="3898940" cy="38989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72576" y="5519857"/>
            <a:ext cx="355711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Deep Customer Insights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5372576" y="615219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high-value segments and purchasing drivers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354" y="1343263"/>
            <a:ext cx="3898940" cy="34374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881354" y="5058370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Actionable Recommendations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9881354" y="6076236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 implementable business strategies for growth</a:t>
            </a:r>
            <a:endParaRPr lang="en-US" sz="19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E2F6B8-64A8-81B6-3848-32337E7ED620}"/>
              </a:ext>
            </a:extLst>
          </p:cNvPr>
          <p:cNvSpPr/>
          <p:nvPr/>
        </p:nvSpPr>
        <p:spPr>
          <a:xfrm>
            <a:off x="12298747" y="7760370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46284"/>
            <a:ext cx="6905982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Overview &amp; Quality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821418"/>
            <a:ext cx="5372219" cy="33201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5351383"/>
            <a:ext cx="290143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Characteristics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863798" y="5805011"/>
            <a:ext cx="6320314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dataset originates from a Sales Transaction Database, encompassing </a:t>
            </a:r>
            <a:r>
              <a:rPr lang="en-US" sz="16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11,251 customer transactions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It features </a:t>
            </a:r>
            <a:r>
              <a:rPr lang="en-US" sz="16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14 original features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focusing on key aspects like demographics, geographic location, product details, and purchase behavior.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288" y="1821418"/>
            <a:ext cx="5372219" cy="33201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6288" y="5351383"/>
            <a:ext cx="265676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Quality Insights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46288" y="5805011"/>
            <a:ext cx="6320314" cy="1678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Initially, the dataset presented issues such as </a:t>
            </a:r>
            <a:r>
              <a:rPr lang="en-US" sz="16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missing values (0.1%)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outliers, and mixed data types. After rigorous cleaning, including imputation and outlier removal, we achieved a final dataset of </a:t>
            </a:r>
            <a:r>
              <a:rPr lang="en-US" sz="16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10,591 clean records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maintaining an impressive </a:t>
            </a:r>
            <a:r>
              <a:rPr lang="en-US" sz="16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94% data retention rate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6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48ED09-5678-6EA5-B86C-64838E8CAB59}"/>
              </a:ext>
            </a:extLst>
          </p:cNvPr>
          <p:cNvSpPr/>
          <p:nvPr/>
        </p:nvSpPr>
        <p:spPr>
          <a:xfrm>
            <a:off x="12298752" y="7760370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24389"/>
            <a:ext cx="8652867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Business Insights: Gender &amp; Age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959531"/>
            <a:ext cx="4968359" cy="27822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963835"/>
            <a:ext cx="6210538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Female customers drive 2.3x higher purchasing power.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683" y="1959531"/>
            <a:ext cx="4968359" cy="2554367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563683" y="4544378"/>
            <a:ext cx="197406" cy="197406"/>
          </a:xfrm>
          <a:prstGeom prst="roundRect">
            <a:avLst>
              <a:gd name="adj" fmla="val 9264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7822049" y="4544378"/>
            <a:ext cx="535067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26-35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563683" y="4963835"/>
            <a:ext cx="6210538" cy="2219206"/>
          </a:xfrm>
          <a:prstGeom prst="roundRect">
            <a:avLst>
              <a:gd name="adj" fmla="val 37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7768709" y="5168860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768709" y="5674757"/>
            <a:ext cx="580048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Female customers drive 70% of revenue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768709" y="6168390"/>
            <a:ext cx="580048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26-35 age group generates ₹94M+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768709" y="6662023"/>
            <a:ext cx="580048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Target: Unmarried females 26-35</a:t>
            </a:r>
            <a:endParaRPr lang="en-US" sz="15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FB151F-EA7F-E9BE-088A-1F7C1AA01078}"/>
              </a:ext>
            </a:extLst>
          </p:cNvPr>
          <p:cNvSpPr/>
          <p:nvPr/>
        </p:nvSpPr>
        <p:spPr>
          <a:xfrm>
            <a:off x="12286720" y="7760370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82798"/>
            <a:ext cx="909197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Geographic &amp; Product Insights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71067"/>
            <a:ext cx="333255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Performing States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034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Maharashtra (Highest revenue)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8845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Uttar Pradesh (High volume)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3656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Karnataka (Strong performance)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710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Categories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44034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Food: ₹73MM (Top revenue).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8845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Clothing &amp; Apparel: 6,452 orders.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3656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Electronics &amp; Gadgets: Premium segment.</a:t>
            </a:r>
            <a:endParaRPr lang="en-US" sz="19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629D23-10F4-DFF6-30D4-7596263C4D57}"/>
              </a:ext>
            </a:extLst>
          </p:cNvPr>
          <p:cNvSpPr/>
          <p:nvPr/>
        </p:nvSpPr>
        <p:spPr>
          <a:xfrm>
            <a:off x="12286720" y="7760370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239" y="455176"/>
            <a:ext cx="5782151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High-Value Customer Profile Identified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033" y="350156"/>
            <a:ext cx="6584513" cy="65845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9239" y="5946844"/>
            <a:ext cx="658451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Demographics:</a:t>
            </a: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Unmarried females, aged 26-35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579239" y="6285436"/>
            <a:ext cx="658451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Geographic:</a:t>
            </a: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Maharashtra, UP, Karnataka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579239" y="7020467"/>
            <a:ext cx="658451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Professional:</a:t>
            </a: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IT, Healthcare, Aviation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579238" y="6669128"/>
            <a:ext cx="658451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Behavior:</a:t>
            </a: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High frequency, premium spending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579239" y="7457117"/>
            <a:ext cx="658451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Revenue contribution: ₹94M+ from this segment (41% of total)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7474268" y="1153358"/>
            <a:ext cx="264318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Segmentation Criteria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7474268" y="1603296"/>
            <a:ext cx="6584513" cy="779859"/>
          </a:xfrm>
          <a:prstGeom prst="roundRect">
            <a:avLst>
              <a:gd name="adj" fmla="val 668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605951" y="1734979"/>
            <a:ext cx="1551742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Gender Impact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605951" y="2052876"/>
            <a:ext cx="6321147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2.3x difference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7474268" y="2507218"/>
            <a:ext cx="6584513" cy="779859"/>
          </a:xfrm>
          <a:prstGeom prst="roundRect">
            <a:avLst>
              <a:gd name="adj" fmla="val 668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605951" y="2638901"/>
            <a:ext cx="1551742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Age Optimization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7605951" y="2956798"/>
            <a:ext cx="6321147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26-35 peak</a:t>
            </a:r>
            <a:endParaRPr lang="en-US" sz="950" dirty="0"/>
          </a:p>
        </p:txBody>
      </p:sp>
      <p:sp>
        <p:nvSpPr>
          <p:cNvPr id="16" name="Shape 13"/>
          <p:cNvSpPr/>
          <p:nvPr/>
        </p:nvSpPr>
        <p:spPr>
          <a:xfrm>
            <a:off x="7474268" y="3411141"/>
            <a:ext cx="6584513" cy="779859"/>
          </a:xfrm>
          <a:prstGeom prst="roundRect">
            <a:avLst>
              <a:gd name="adj" fmla="val 668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605951" y="3542824"/>
            <a:ext cx="1883212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Marital Status Preference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7605951" y="3860721"/>
            <a:ext cx="6321147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Unmarried</a:t>
            </a:r>
            <a:endParaRPr lang="en-US" sz="950" dirty="0"/>
          </a:p>
        </p:txBody>
      </p:sp>
      <p:sp>
        <p:nvSpPr>
          <p:cNvPr id="19" name="Shape 16"/>
          <p:cNvSpPr/>
          <p:nvPr/>
        </p:nvSpPr>
        <p:spPr>
          <a:xfrm>
            <a:off x="7474268" y="4315063"/>
            <a:ext cx="6584513" cy="457200"/>
          </a:xfrm>
          <a:prstGeom prst="roundRect">
            <a:avLst>
              <a:gd name="adj" fmla="val 114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7605951" y="4446746"/>
            <a:ext cx="1963103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Geographic Concentration</a:t>
            </a:r>
            <a:endParaRPr lang="en-US" sz="1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BE206E-71F2-1BCF-96C1-0D469F30BB69}"/>
              </a:ext>
            </a:extLst>
          </p:cNvPr>
          <p:cNvSpPr/>
          <p:nvPr/>
        </p:nvSpPr>
        <p:spPr>
          <a:xfrm>
            <a:off x="12310780" y="7748338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39121"/>
            <a:ext cx="927389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Professional &amp; Lifestyle Drivers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927390"/>
            <a:ext cx="615029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Professions Bar Chart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863798" y="440817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</a:rPr>
              <a:t>I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864536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Healthcare: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₹28M+ (stable, premium buyers)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37043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Aviation: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₹22M+ (travel lifestyle, quality focus)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2927390"/>
            <a:ext cx="5144214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Marital Status Impact</a:t>
            </a:r>
            <a:endParaRPr lang="en-US" sz="3850" dirty="0"/>
          </a:p>
        </p:txBody>
      </p:sp>
      <p:sp>
        <p:nvSpPr>
          <p:cNvPr id="8" name="Text 6"/>
          <p:cNvSpPr/>
          <p:nvPr/>
        </p:nvSpPr>
        <p:spPr>
          <a:xfrm>
            <a:off x="7623929" y="379118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Unmarried: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57.9% of customers, higher spending per person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66713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Married: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42.1% of customers, family-focused purchases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67880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"IT professionals + unmarried status = highest value combination"</a:t>
            </a:r>
            <a:endParaRPr lang="en-US" sz="19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2B66D7-9ECB-1B64-B245-7E68F6EBB437}"/>
              </a:ext>
            </a:extLst>
          </p:cNvPr>
          <p:cNvSpPr/>
          <p:nvPr/>
        </p:nvSpPr>
        <p:spPr>
          <a:xfrm>
            <a:off x="12286720" y="7748338"/>
            <a:ext cx="2201779" cy="336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SHRUTI JAIN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A9E5EA-5596-4295-34E3-14380560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02" t="52356" r="21494" b="13750"/>
          <a:stretch>
            <a:fillRect/>
          </a:stretch>
        </p:blipFill>
        <p:spPr>
          <a:xfrm>
            <a:off x="917138" y="2927390"/>
            <a:ext cx="12686202" cy="3906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1042</Words>
  <Application>Microsoft Office PowerPoint</Application>
  <PresentationFormat>Custom</PresentationFormat>
  <Paragraphs>185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Shruti Jain</cp:lastModifiedBy>
  <cp:revision>5</cp:revision>
  <dcterms:created xsi:type="dcterms:W3CDTF">2025-06-19T12:11:35Z</dcterms:created>
  <dcterms:modified xsi:type="dcterms:W3CDTF">2025-06-19T12:46:10Z</dcterms:modified>
</cp:coreProperties>
</file>